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46"/>
  </p:notesMasterIdLst>
  <p:sldIdLst>
    <p:sldId id="276" r:id="rId4"/>
    <p:sldId id="628" r:id="rId5"/>
    <p:sldId id="262" r:id="rId6"/>
    <p:sldId id="258" r:id="rId7"/>
    <p:sldId id="257" r:id="rId8"/>
    <p:sldId id="263" r:id="rId9"/>
    <p:sldId id="293" r:id="rId10"/>
    <p:sldId id="294" r:id="rId11"/>
    <p:sldId id="295" r:id="rId12"/>
    <p:sldId id="296" r:id="rId13"/>
    <p:sldId id="623" r:id="rId14"/>
    <p:sldId id="297" r:id="rId15"/>
    <p:sldId id="298" r:id="rId16"/>
    <p:sldId id="268" r:id="rId17"/>
    <p:sldId id="270" r:id="rId18"/>
    <p:sldId id="271" r:id="rId19"/>
    <p:sldId id="272" r:id="rId20"/>
    <p:sldId id="273" r:id="rId21"/>
    <p:sldId id="299" r:id="rId22"/>
    <p:sldId id="277" r:id="rId23"/>
    <p:sldId id="278" r:id="rId24"/>
    <p:sldId id="279" r:id="rId25"/>
    <p:sldId id="281" r:id="rId26"/>
    <p:sldId id="280" r:id="rId27"/>
    <p:sldId id="621" r:id="rId28"/>
    <p:sldId id="303" r:id="rId29"/>
    <p:sldId id="266" r:id="rId30"/>
    <p:sldId id="304" r:id="rId31"/>
    <p:sldId id="286" r:id="rId32"/>
    <p:sldId id="305" r:id="rId33"/>
    <p:sldId id="269" r:id="rId34"/>
    <p:sldId id="306" r:id="rId35"/>
    <p:sldId id="624" r:id="rId36"/>
    <p:sldId id="307" r:id="rId37"/>
    <p:sldId id="308" r:id="rId38"/>
    <p:sldId id="309" r:id="rId39"/>
    <p:sldId id="261" r:id="rId40"/>
    <p:sldId id="310" r:id="rId41"/>
    <p:sldId id="289" r:id="rId42"/>
    <p:sldId id="290" r:id="rId43"/>
    <p:sldId id="625" r:id="rId44"/>
    <p:sldId id="626" r:id="rId4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19" userDrawn="1">
          <p15:clr>
            <a:srgbClr val="A4A3A4"/>
          </p15:clr>
        </p15:guide>
        <p15:guide id="3" orient="horz" pos="1065" userDrawn="1">
          <p15:clr>
            <a:srgbClr val="A4A3A4"/>
          </p15:clr>
        </p15:guide>
        <p15:guide id="4" orient="horz" pos="1805" userDrawn="1">
          <p15:clr>
            <a:srgbClr val="A4A3A4"/>
          </p15:clr>
        </p15:guide>
        <p15:guide id="5" pos="361" userDrawn="1">
          <p15:clr>
            <a:srgbClr val="A4A3A4"/>
          </p15:clr>
        </p15:guide>
        <p15:guide id="6" orient="horz" pos="1842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40C125-00E6-8DC2-C9C2-F8CA1360492F}" name="Jane Woodham" initials="JW" userId="Jane Woodham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7"/>
    <p:restoredTop sz="96405"/>
  </p:normalViewPr>
  <p:slideViewPr>
    <p:cSldViewPr snapToGrid="0" snapToObjects="1" showGuides="1">
      <p:cViewPr varScale="1">
        <p:scale>
          <a:sx n="161" d="100"/>
          <a:sy n="161" d="100"/>
        </p:scale>
        <p:origin x="700" y="108"/>
      </p:cViewPr>
      <p:guideLst>
        <p:guide orient="horz" pos="2160"/>
        <p:guide pos="2819"/>
        <p:guide orient="horz" pos="1065"/>
        <p:guide orient="horz" pos="1805"/>
        <p:guide pos="361"/>
        <p:guide orient="horz" pos="1842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-1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Jacka" userId="afb0f7f478b859aa" providerId="LiveId" clId="{D25123C8-2F4B-4EB0-9F77-55DE23B07F58}"/>
    <pc:docChg chg="delSld">
      <pc:chgData name="Kathy Jacka" userId="afb0f7f478b859aa" providerId="LiveId" clId="{D25123C8-2F4B-4EB0-9F77-55DE23B07F58}" dt="2022-11-01T02:40:53.517" v="0" actId="2696"/>
      <pc:docMkLst>
        <pc:docMk/>
      </pc:docMkLst>
      <pc:sldChg chg="del">
        <pc:chgData name="Kathy Jacka" userId="afb0f7f478b859aa" providerId="LiveId" clId="{D25123C8-2F4B-4EB0-9F77-55DE23B07F58}" dt="2022-11-01T02:40:53.517" v="0" actId="2696"/>
        <pc:sldMkLst>
          <pc:docMk/>
          <pc:sldMk cId="0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3143-B311-4F1A-A2C1-0B3CB9464884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D4ED1-DAFB-427C-9152-B15C2D979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45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763" y="4763"/>
            <a:ext cx="1587" cy="14333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-6470650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-6470650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505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763" y="0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91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763" y="4763"/>
            <a:ext cx="1587" cy="14333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12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63" y="-5194300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3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763" y="0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52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763" y="-5189538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144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763" y="0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349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763" y="-5189538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55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763" y="0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75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763" y="0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168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763" y="0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4639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-6470650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5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-5189538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55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3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763" y="0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52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770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0" y="-6470650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0" y="-6470650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763" y="4763"/>
            <a:ext cx="1587" cy="14333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763" y="4763"/>
            <a:ext cx="1587" cy="14333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763" y="0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0" y="-5189538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-5189538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19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83078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5036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763" y="-5189538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4763" y="-5189538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9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763" y="-5189538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9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4763" y="-5189538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11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4763" y="-5189538"/>
            <a:ext cx="1587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1493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72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2D2D24-5B1B-3439-1500-898E88607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C755DA-332B-E6E2-F732-4B351B1ADD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" y="6061080"/>
            <a:ext cx="1760400" cy="529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9832C-FAA5-5B2C-DD2D-68BFE4823E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5858" y="5745415"/>
            <a:ext cx="3143495" cy="76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11BCED-6C85-C7B2-F3B2-C45186CE2A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2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D8E02A-887B-4033-8301-303C9A685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40A290-98D1-F093-6EEC-F04BA3FE62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93275" y="6392863"/>
            <a:ext cx="2413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aseline="30000" dirty="0">
                <a:solidFill>
                  <a:schemeClr val="accent1"/>
                </a:solidFill>
                <a:latin typeface="Arial Narrow" panose="020B0606020202030204" pitchFamily="34" charset="0"/>
              </a:rPr>
              <a:t>© NCLS Research, 2022           ncls.org.au</a:t>
            </a:r>
            <a:endParaRPr lang="en-AU" alt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14B49A0-9C8D-10F6-CA9B-DD201D9A9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087" y="1690689"/>
            <a:ext cx="11085511" cy="11747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8FEB9F-D0AD-D382-04BD-2667044DE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088" y="2924401"/>
            <a:ext cx="11085512" cy="327637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2800"/>
            </a:lvl1pPr>
            <a:lvl2pPr marL="358775" indent="-358775">
              <a:lnSpc>
                <a:spcPct val="100000"/>
              </a:lnSpc>
              <a:spcAft>
                <a:spcPts val="800"/>
              </a:spcAft>
              <a:defRPr sz="2800"/>
            </a:lvl2pPr>
            <a:lvl3pPr marL="719138" indent="-360363">
              <a:lnSpc>
                <a:spcPct val="100000"/>
              </a:lnSpc>
              <a:spcAft>
                <a:spcPts val="800"/>
              </a:spcAft>
              <a:defRPr sz="2800"/>
            </a:lvl3pPr>
            <a:lvl4pPr marL="1077913" indent="-358775">
              <a:lnSpc>
                <a:spcPct val="100000"/>
              </a:lnSpc>
              <a:spcAft>
                <a:spcPts val="800"/>
              </a:spcAft>
              <a:defRPr sz="2800"/>
            </a:lvl4pPr>
            <a:lvl5pPr marL="1436688" indent="-358775">
              <a:lnSpc>
                <a:spcPct val="1000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C679AD2-A510-BD98-0E3B-A9B6FF10B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14" y="6259736"/>
            <a:ext cx="1760400" cy="5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3240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2617E-2907-DB1D-44D6-18F65B68E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5EAEF5-3121-579B-8100-0C34BB1C842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3131" y="4706712"/>
            <a:ext cx="5498869" cy="189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1C9B2-114E-6DB8-B27D-CC77E1AC39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2158" y="5687202"/>
            <a:ext cx="2709842" cy="117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69848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04D319-4104-4C3B-ADE1-83EE9F6F1F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870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10354733" cy="1141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0" y="6248400"/>
            <a:ext cx="2531533" cy="4508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0" y="6248400"/>
            <a:ext cx="3852333" cy="4508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0" y="6248400"/>
            <a:ext cx="2531533" cy="450850"/>
          </a:xfrm>
        </p:spPr>
        <p:txBody>
          <a:bodyPr/>
          <a:lstStyle>
            <a:lvl1pPr>
              <a:defRPr/>
            </a:lvl1pPr>
          </a:lstStyle>
          <a:p>
            <a:fld id="{07EE2AC0-D215-4257-A511-027D7C6E1B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638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10354733" cy="1141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0" y="6248400"/>
            <a:ext cx="2531533" cy="4508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0" y="6248400"/>
            <a:ext cx="3852333" cy="4508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0" y="6248400"/>
            <a:ext cx="2531533" cy="450850"/>
          </a:xfrm>
        </p:spPr>
        <p:txBody>
          <a:bodyPr/>
          <a:lstStyle>
            <a:lvl1pPr>
              <a:defRPr/>
            </a:lvl1pPr>
          </a:lstStyle>
          <a:p>
            <a:fld id="{EF26F863-E063-4359-826A-029AC207DA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2983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1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3C841-B293-DE30-4BD5-A4BAD3A5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1690689"/>
            <a:ext cx="11073266" cy="11747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3BC7-BDC4-3B1E-8826-31DC66DCB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088" y="2924175"/>
            <a:ext cx="11073266" cy="3252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6A71E-25E0-BA88-E0E2-E1E2423E9A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93275" y="6392863"/>
            <a:ext cx="2413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aseline="30000" dirty="0">
                <a:solidFill>
                  <a:schemeClr val="accent1"/>
                </a:solidFill>
                <a:latin typeface="Arial Narrow" panose="020B0606020202030204" pitchFamily="34" charset="0"/>
              </a:rPr>
              <a:t>© NCLS Research, 2022           ncls.org.au</a:t>
            </a:r>
            <a:endParaRPr lang="en-AU" alt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DCF83DB-8250-168A-C329-F0842101E96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14" y="6259736"/>
            <a:ext cx="1760400" cy="5296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34" r:id="rId2"/>
    <p:sldLayoutId id="2147484336" r:id="rId3"/>
    <p:sldLayoutId id="2147484337" r:id="rId4"/>
    <p:sldLayoutId id="2147484367" r:id="rId5"/>
    <p:sldLayoutId id="2147484368" r:id="rId6"/>
    <p:sldLayoutId id="2147484369" r:id="rId7"/>
    <p:sldLayoutId id="2147484370" r:id="rId8"/>
    <p:sldLayoutId id="2147484371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0" fontAlgn="base" hangingPunct="0">
        <a:lnSpc>
          <a:spcPct val="100000"/>
        </a:lnSpc>
        <a:spcBef>
          <a:spcPts val="1000"/>
        </a:spcBef>
        <a:spcAft>
          <a:spcPts val="8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28600" algn="l" rtl="0" eaLnBrk="0" fontAlgn="base" hangingPunct="0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28600" algn="l" rtl="0" eaLnBrk="0" fontAlgn="base" hangingPunct="0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28600" algn="l" rtl="0" eaLnBrk="0" fontAlgn="base" hangingPunct="0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13" indent="-228600" algn="l" rtl="0" eaLnBrk="0" fontAlgn="base" hangingPunct="0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86A34B4C-323C-0BBC-CEC4-A7BF360B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2254250"/>
            <a:ext cx="786606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COMPREHENSIVE PLANNING PROCESS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assist churches to develop a vision for the future and determine action steps to pursue the vision to </a:t>
            </a:r>
            <a:r>
              <a:rPr lang="en-US" sz="2800" b="1">
                <a:solidFill>
                  <a:schemeClr val="bg1"/>
                </a:solidFill>
                <a:latin typeface="Arial Narrow" panose="020B0606020202030204" pitchFamily="34" charset="0"/>
              </a:rPr>
              <a:t>its fulfillment</a:t>
            </a:r>
            <a:endParaRPr lang="en-US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LIFE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573089" y="2924401"/>
            <a:ext cx="4921476" cy="327637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Plenary Discernment</a:t>
            </a:r>
          </a:p>
          <a:p>
            <a:r>
              <a:rPr lang="en-GB" dirty="0"/>
              <a:t>The five core sources of Life for our church community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48D1147-2195-6487-BEE9-DCA3F62D1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101" y="2924401"/>
            <a:ext cx="5122497" cy="320493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B5185D36-26CD-8D99-37E0-4923112A9A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75163" y="3219450"/>
            <a:ext cx="7716837" cy="2870786"/>
          </a:xfr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1000"/>
              </a:lnSpc>
              <a:tabLst>
                <a:tab pos="0" algn="l"/>
                <a:tab pos="36036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cap="none" dirty="0">
                <a:solidFill>
                  <a:schemeClr val="bg1"/>
                </a:solidFill>
              </a:rPr>
              <a:t>Thank you for completing </a:t>
            </a:r>
            <a:br>
              <a:rPr lang="en-GB" cap="none" dirty="0">
                <a:solidFill>
                  <a:schemeClr val="bg1"/>
                </a:solidFill>
              </a:rPr>
            </a:br>
            <a:r>
              <a:rPr lang="en-GB" cap="none" dirty="0">
                <a:solidFill>
                  <a:schemeClr val="bg1"/>
                </a:solidFill>
              </a:rPr>
              <a:t>Session 1: Searching for Life</a:t>
            </a:r>
            <a:br>
              <a:rPr lang="en-GB" cap="none" dirty="0">
                <a:solidFill>
                  <a:schemeClr val="bg1"/>
                </a:solidFill>
              </a:rPr>
            </a:br>
            <a:br>
              <a:rPr lang="en-GB" cap="none" dirty="0">
                <a:solidFill>
                  <a:schemeClr val="bg1"/>
                </a:solidFill>
              </a:rPr>
            </a:br>
            <a:r>
              <a:rPr lang="en-GB" sz="2500" cap="none" dirty="0">
                <a:solidFill>
                  <a:schemeClr val="bg1"/>
                </a:solidFill>
              </a:rPr>
              <a:t>Sessions to follow: </a:t>
            </a:r>
            <a:br>
              <a:rPr lang="en-GB" sz="2500" cap="none" dirty="0">
                <a:solidFill>
                  <a:schemeClr val="bg1"/>
                </a:solidFill>
              </a:rPr>
            </a:br>
            <a:r>
              <a:rPr lang="en-GB" sz="2500" cap="none" dirty="0">
                <a:solidFill>
                  <a:schemeClr val="bg1"/>
                </a:solidFill>
              </a:rPr>
              <a:t>2.	Visioning for Life</a:t>
            </a:r>
            <a:br>
              <a:rPr lang="en-GB" sz="2500" cap="none" dirty="0">
                <a:solidFill>
                  <a:schemeClr val="bg1"/>
                </a:solidFill>
              </a:rPr>
            </a:br>
            <a:r>
              <a:rPr lang="en-GB" sz="2500" cap="none" dirty="0">
                <a:solidFill>
                  <a:schemeClr val="bg1"/>
                </a:solidFill>
              </a:rPr>
              <a:t>3.	Realising the Vision</a:t>
            </a:r>
            <a:br>
              <a:rPr lang="en-GB" sz="2500" cap="none" dirty="0">
                <a:solidFill>
                  <a:schemeClr val="bg1"/>
                </a:solidFill>
              </a:rPr>
            </a:br>
            <a:r>
              <a:rPr lang="en-GB" sz="2500" cap="none" dirty="0">
                <a:solidFill>
                  <a:schemeClr val="bg1"/>
                </a:solidFill>
              </a:rPr>
              <a:t>4.	Sustaining New Life </a:t>
            </a:r>
          </a:p>
        </p:txBody>
      </p:sp>
    </p:spTree>
    <p:extLst>
      <p:ext uri="{BB962C8B-B14F-4D97-AF65-F5344CB8AC3E}">
        <p14:creationId xmlns:p14="http://schemas.microsoft.com/office/powerpoint/2010/main" val="61087359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86A34B4C-323C-0BBC-CEC4-A7BF360B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2254250"/>
            <a:ext cx="78660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COMPREHENSIVE PLANNING PROCESS</a:t>
            </a:r>
          </a:p>
          <a:p>
            <a:pPr eaLnBrk="1" hangingPunct="1"/>
            <a:r>
              <a:rPr lang="en-AU" alt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Session 2: Visioning for Life</a:t>
            </a:r>
          </a:p>
          <a:p>
            <a:pPr eaLnBrk="1" hangingPunct="1"/>
            <a:endParaRPr lang="en-AU" alt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alt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8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0" tIns="0" rIns="0" bIns="0" rtlCol="0" anchor="t" anchorCtr="0">
            <a:spAutoFit/>
          </a:bodyPr>
          <a:lstStyle/>
          <a:p>
            <a:pPr>
              <a:lnSpc>
                <a:spcPct val="9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Session 2: Visioning for Life</a:t>
            </a:r>
          </a:p>
        </p:txBody>
      </p:sp>
      <p:pic>
        <p:nvPicPr>
          <p:cNvPr id="4102" name="Picture 6" descr="path3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675" y="2532970"/>
            <a:ext cx="697865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0F1C48A-42CA-86FB-1698-BEE15A413048}"/>
              </a:ext>
            </a:extLst>
          </p:cNvPr>
          <p:cNvSpPr/>
          <p:nvPr/>
        </p:nvSpPr>
        <p:spPr>
          <a:xfrm>
            <a:off x="7316337" y="3814680"/>
            <a:ext cx="2281188" cy="1405329"/>
          </a:xfrm>
          <a:prstGeom prst="ellipse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Lead for Life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84121-E6AB-972E-1F5A-989D6E420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089" y="2924401"/>
            <a:ext cx="7137956" cy="3276373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“</a:t>
            </a:r>
            <a:r>
              <a:rPr lang="en-AU" b="1" i="1" dirty="0">
                <a:solidFill>
                  <a:schemeClr val="accent1"/>
                </a:solidFill>
              </a:rPr>
              <a:t>I came that they might have life and have it to the full.” </a:t>
            </a:r>
            <a:r>
              <a:rPr lang="en-AU" b="1" dirty="0">
                <a:solidFill>
                  <a:schemeClr val="accent1"/>
                </a:solidFill>
              </a:rPr>
              <a:t>John 10:10</a:t>
            </a:r>
          </a:p>
          <a:p>
            <a:r>
              <a:rPr lang="en-AU" dirty="0"/>
              <a:t>Visioning that sees, reverences and fosters the sacredness of life! (people’s gifts, energy, initiative, creativity)</a:t>
            </a:r>
          </a:p>
          <a:p>
            <a:r>
              <a:rPr lang="en-AU" dirty="0"/>
              <a:t>– that builds hope!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 descr="A picture containing person, outdoor, eating, red&#10;&#10;Description automatically generated">
            <a:extLst>
              <a:ext uri="{FF2B5EF4-FFF2-40B4-BE49-F238E27FC236}">
                <a16:creationId xmlns:a16="http://schemas.microsoft.com/office/drawing/2014/main" id="{1D413C79-8D9F-AF25-80C9-6F30EE742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336" y="2924175"/>
            <a:ext cx="3457575" cy="320493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Visioning for Life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8" y="2924401"/>
            <a:ext cx="4807176" cy="3276373"/>
          </a:xfrm>
        </p:spPr>
        <p:txBody>
          <a:bodyPr/>
          <a:lstStyle/>
          <a:p>
            <a:pPr lvl="1"/>
            <a:r>
              <a:rPr lang="en-GB" dirty="0"/>
              <a:t>Imagine a shared picture of a preferred future</a:t>
            </a:r>
          </a:p>
          <a:p>
            <a:pPr lvl="1"/>
            <a:r>
              <a:rPr lang="en-GB" dirty="0"/>
              <a:t>Collective visioning</a:t>
            </a:r>
          </a:p>
        </p:txBody>
      </p:sp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5E24F6A-0F1E-FE4A-7A5F-A1D5160D5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4753" y="1690689"/>
            <a:ext cx="4864159" cy="443864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Visioning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8" y="2924401"/>
            <a:ext cx="5778726" cy="327637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“</a:t>
            </a:r>
            <a:r>
              <a:rPr lang="en-GB" b="1" i="1" dirty="0">
                <a:solidFill>
                  <a:schemeClr val="accent1"/>
                </a:solidFill>
              </a:rPr>
              <a:t>Every day the Church gives birth to the Church</a:t>
            </a:r>
            <a:r>
              <a:rPr lang="en-GB" b="1" dirty="0">
                <a:solidFill>
                  <a:schemeClr val="accent1"/>
                </a:solidFill>
              </a:rPr>
              <a:t>”</a:t>
            </a:r>
          </a:p>
          <a:p>
            <a:r>
              <a:rPr lang="en-GB" dirty="0"/>
              <a:t>Venerable Bede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8E7199C-B55D-AFC5-6CD2-CB39C4D44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98" y="2924176"/>
            <a:ext cx="4827414" cy="321827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8" y="2924401"/>
            <a:ext cx="7361410" cy="327637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“</a:t>
            </a:r>
            <a:r>
              <a:rPr lang="en-GB" b="1" i="1" dirty="0">
                <a:solidFill>
                  <a:schemeClr val="accent1"/>
                </a:solidFill>
              </a:rPr>
              <a:t>Every good idea and all creative work is the offspring of the imagination... it is in the imagination that the most valuable promise of a person may lie</a:t>
            </a:r>
            <a:r>
              <a:rPr lang="en-GB" b="1" dirty="0">
                <a:solidFill>
                  <a:schemeClr val="accent1"/>
                </a:solidFill>
              </a:rPr>
              <a:t>”</a:t>
            </a:r>
          </a:p>
          <a:p>
            <a:r>
              <a:rPr lang="en-GB" dirty="0"/>
              <a:t>Carl Jung</a:t>
            </a:r>
          </a:p>
        </p:txBody>
      </p:sp>
      <p:pic>
        <p:nvPicPr>
          <p:cNvPr id="3" name="Picture 2" descr="A picture containing person, clothing, person, purple&#10;&#10;Description automatically generated">
            <a:extLst>
              <a:ext uri="{FF2B5EF4-FFF2-40B4-BE49-F238E27FC236}">
                <a16:creationId xmlns:a16="http://schemas.microsoft.com/office/drawing/2014/main" id="{13C0507A-95FC-F46E-8492-0FE26AA6B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549" y="1690689"/>
            <a:ext cx="2965363" cy="44480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Visioning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8" y="2924401"/>
            <a:ext cx="5186444" cy="3276373"/>
          </a:xfrm>
        </p:spPr>
        <p:txBody>
          <a:bodyPr/>
          <a:lstStyle/>
          <a:p>
            <a:r>
              <a:rPr lang="en-GB" dirty="0"/>
              <a:t>Visions are:</a:t>
            </a:r>
          </a:p>
          <a:p>
            <a:pPr lvl="1"/>
            <a:r>
              <a:rPr lang="en-GB" b="1" dirty="0"/>
              <a:t>aspirational</a:t>
            </a:r>
            <a:r>
              <a:rPr lang="en-GB" dirty="0"/>
              <a:t> – </a:t>
            </a:r>
            <a:br>
              <a:rPr lang="en-GB" dirty="0"/>
            </a:br>
            <a:r>
              <a:rPr lang="en-GB" dirty="0"/>
              <a:t>beyond present horizons</a:t>
            </a:r>
          </a:p>
          <a:p>
            <a:pPr lvl="1"/>
            <a:r>
              <a:rPr lang="en-GB" b="1" dirty="0"/>
              <a:t>inspirational</a:t>
            </a:r>
            <a:r>
              <a:rPr lang="en-GB" dirty="0"/>
              <a:t> – </a:t>
            </a:r>
            <a:br>
              <a:rPr lang="en-GB" dirty="0"/>
            </a:br>
            <a:r>
              <a:rPr lang="en-GB" dirty="0"/>
              <a:t>emotionally spur us on</a:t>
            </a:r>
          </a:p>
        </p:txBody>
      </p:sp>
      <p:pic>
        <p:nvPicPr>
          <p:cNvPr id="3" name="Picture 2" descr="A picture containing person, standing, striped, posing&#10;&#10;Description automatically generated">
            <a:extLst>
              <a:ext uri="{FF2B5EF4-FFF2-40B4-BE49-F238E27FC236}">
                <a16:creationId xmlns:a16="http://schemas.microsoft.com/office/drawing/2014/main" id="{55BF7A0B-F78F-ED8D-E361-0729BD39A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9238" y="1690688"/>
            <a:ext cx="5619359" cy="443864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 Statements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8" y="2924402"/>
            <a:ext cx="11085512" cy="314389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500" b="1" dirty="0">
                <a:solidFill>
                  <a:schemeClr val="accent1"/>
                </a:solidFill>
              </a:rPr>
              <a:t>“</a:t>
            </a:r>
            <a:r>
              <a:rPr lang="en-GB" sz="2500" b="1" i="1" dirty="0">
                <a:solidFill>
                  <a:schemeClr val="accent1"/>
                </a:solidFill>
              </a:rPr>
              <a:t>A man on the moon by the end of the 1960’s</a:t>
            </a:r>
            <a:r>
              <a:rPr lang="en-GB" sz="2500" b="1" dirty="0">
                <a:solidFill>
                  <a:schemeClr val="accent1"/>
                </a:solidFill>
              </a:rPr>
              <a:t>”</a:t>
            </a:r>
            <a:br>
              <a:rPr lang="en-GB" sz="2500" b="1" dirty="0">
                <a:solidFill>
                  <a:schemeClr val="accent1"/>
                </a:solidFill>
              </a:rPr>
            </a:br>
            <a:r>
              <a:rPr lang="en-GB" sz="2500" dirty="0"/>
              <a:t>NASA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500" b="1" dirty="0">
                <a:solidFill>
                  <a:schemeClr val="accent1"/>
                </a:solidFill>
              </a:rPr>
              <a:t>“</a:t>
            </a:r>
            <a:r>
              <a:rPr lang="en-GB" sz="2500" b="1" i="1" dirty="0">
                <a:solidFill>
                  <a:schemeClr val="accent1"/>
                </a:solidFill>
              </a:rPr>
              <a:t>A Coke within arm’s reach of every person on the planet</a:t>
            </a:r>
            <a:r>
              <a:rPr lang="en-GB" sz="2500" b="1" dirty="0">
                <a:solidFill>
                  <a:schemeClr val="accent1"/>
                </a:solidFill>
              </a:rPr>
              <a:t>”</a:t>
            </a:r>
            <a:br>
              <a:rPr lang="en-GB" sz="2500" b="1" dirty="0">
                <a:solidFill>
                  <a:schemeClr val="accent1"/>
                </a:solidFill>
              </a:rPr>
            </a:br>
            <a:r>
              <a:rPr lang="en-GB" sz="2500" dirty="0"/>
              <a:t>Coca Cola Co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500" b="1" dirty="0">
                <a:solidFill>
                  <a:schemeClr val="accent1"/>
                </a:solidFill>
              </a:rPr>
              <a:t>“</a:t>
            </a:r>
            <a:r>
              <a:rPr lang="en-GB" sz="2500" b="1" i="1" dirty="0">
                <a:solidFill>
                  <a:schemeClr val="accent1"/>
                </a:solidFill>
              </a:rPr>
              <a:t>That each person may find Christ so that Christ may walk with each person the path of life</a:t>
            </a:r>
            <a:r>
              <a:rPr lang="en-GB" sz="2500" b="1" dirty="0">
                <a:solidFill>
                  <a:schemeClr val="accent1"/>
                </a:solidFill>
              </a:rPr>
              <a:t>”</a:t>
            </a:r>
            <a:br>
              <a:rPr lang="en-GB" sz="2500" b="1" dirty="0">
                <a:solidFill>
                  <a:schemeClr val="accent1"/>
                </a:solidFill>
              </a:rPr>
            </a:br>
            <a:r>
              <a:rPr lang="en-GB" sz="2500" dirty="0"/>
              <a:t>John Paul II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86A34B4C-323C-0BBC-CEC4-A7BF360B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2254250"/>
            <a:ext cx="786606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COMPREHENSIVE PLANNING PROCESS</a:t>
            </a:r>
          </a:p>
          <a:p>
            <a:pPr eaLnBrk="1" hangingPunct="1"/>
            <a:r>
              <a:rPr lang="en-AU" alt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Session 1: Searching for Life</a:t>
            </a:r>
          </a:p>
          <a:p>
            <a:pPr eaLnBrk="1" hangingPunct="1"/>
            <a:endParaRPr lang="en-US" alt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84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Parrhesia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7" y="2924401"/>
            <a:ext cx="6015491" cy="3204937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Speaking freely</a:t>
            </a:r>
          </a:p>
          <a:p>
            <a:pPr lvl="1"/>
            <a:r>
              <a:rPr lang="en-GB" dirty="0"/>
              <a:t>Boldness in the Spirit</a:t>
            </a:r>
          </a:p>
          <a:p>
            <a:r>
              <a:rPr lang="en-GB" b="1" dirty="0">
                <a:solidFill>
                  <a:schemeClr val="accent1"/>
                </a:solidFill>
              </a:rPr>
              <a:t>“</a:t>
            </a:r>
            <a:r>
              <a:rPr lang="en-GB" b="1" i="1" dirty="0">
                <a:solidFill>
                  <a:schemeClr val="accent1"/>
                </a:solidFill>
              </a:rPr>
              <a:t>Since, then, we have such a hope, we act with great boldness</a:t>
            </a:r>
            <a:r>
              <a:rPr lang="en-GB" b="1" dirty="0">
                <a:solidFill>
                  <a:schemeClr val="accent1"/>
                </a:solidFill>
              </a:rPr>
              <a:t>”</a:t>
            </a:r>
          </a:p>
          <a:p>
            <a:r>
              <a:rPr lang="en-GB" dirty="0"/>
              <a:t>2 Corinthians 3:12</a:t>
            </a:r>
          </a:p>
        </p:txBody>
      </p:sp>
      <p:pic>
        <p:nvPicPr>
          <p:cNvPr id="4" name="Picture 3" descr="A group of people laughing&#10;&#10;Description automatically generated with low confidence">
            <a:extLst>
              <a:ext uri="{FF2B5EF4-FFF2-40B4-BE49-F238E27FC236}">
                <a16:creationId xmlns:a16="http://schemas.microsoft.com/office/drawing/2014/main" id="{32839002-38E1-314D-574A-450A6615A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6847" y="1686463"/>
            <a:ext cx="4671751" cy="44428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Visioning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8" y="2924401"/>
            <a:ext cx="11085512" cy="3198813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2600" dirty="0"/>
              <a:t>Share the three wishes from interviews </a:t>
            </a:r>
          </a:p>
          <a:p>
            <a:pPr lvl="1"/>
            <a:r>
              <a:rPr lang="en-GB" sz="2600" dirty="0"/>
              <a:t>Imagine church community 2020</a:t>
            </a:r>
          </a:p>
          <a:p>
            <a:pPr lvl="2"/>
            <a:r>
              <a:rPr lang="en-GB" sz="2600" b="1" dirty="0"/>
              <a:t>What</a:t>
            </a:r>
            <a:r>
              <a:rPr lang="en-GB" sz="2600" dirty="0"/>
              <a:t> will be happening</a:t>
            </a:r>
          </a:p>
          <a:p>
            <a:pPr lvl="2"/>
            <a:r>
              <a:rPr lang="en-GB" sz="2600" b="1" dirty="0"/>
              <a:t>Where</a:t>
            </a:r>
            <a:r>
              <a:rPr lang="en-GB" sz="2600" dirty="0"/>
              <a:t> will this be happening</a:t>
            </a:r>
          </a:p>
          <a:p>
            <a:pPr lvl="2"/>
            <a:r>
              <a:rPr lang="en-GB" sz="2600" b="1" dirty="0"/>
              <a:t>What</a:t>
            </a:r>
            <a:r>
              <a:rPr lang="en-GB" sz="2600" dirty="0"/>
              <a:t> will be different from now</a:t>
            </a:r>
          </a:p>
          <a:p>
            <a:pPr lvl="1"/>
            <a:r>
              <a:rPr lang="en-GB" sz="2600" dirty="0"/>
              <a:t>Write a 2020 headline and points for the story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E4B4E4-EB96-988F-0963-7ECB56432542}"/>
              </a:ext>
            </a:extLst>
          </p:cNvPr>
          <p:cNvGrpSpPr/>
          <p:nvPr/>
        </p:nvGrpSpPr>
        <p:grpSpPr>
          <a:xfrm>
            <a:off x="7751565" y="2177361"/>
            <a:ext cx="4223606" cy="3760305"/>
            <a:chOff x="4611635" y="1884436"/>
            <a:chExt cx="4223606" cy="376030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DA858F-BCDC-FA01-DD54-C259C5D55195}"/>
                </a:ext>
              </a:extLst>
            </p:cNvPr>
            <p:cNvSpPr txBox="1"/>
            <p:nvPr/>
          </p:nvSpPr>
          <p:spPr>
            <a:xfrm>
              <a:off x="5415064" y="2026290"/>
              <a:ext cx="2478069" cy="34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400" b="1" dirty="0">
                  <a:solidFill>
                    <a:schemeClr val="accent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Christian Herald</a:t>
              </a:r>
              <a:br>
                <a:rPr lang="en-AU" sz="1400" b="1" dirty="0">
                  <a:solidFill>
                    <a:schemeClr val="accent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AU" sz="1400" b="1" dirty="0">
                  <a:solidFill>
                    <a:schemeClr val="accent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24 March 2022</a:t>
              </a:r>
              <a:endParaRPr lang="en-AU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 b="1" dirty="0">
                  <a:solidFill>
                    <a:schemeClr val="accent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St Jude’s Second Home</a:t>
              </a:r>
              <a:br>
                <a:rPr lang="en-AU" sz="1200" b="1" dirty="0">
                  <a:solidFill>
                    <a:schemeClr val="accent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AU" sz="1200" b="1" dirty="0">
                  <a:solidFill>
                    <a:schemeClr val="accent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for Young Families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00" b="1" dirty="0">
                  <a:solidFill>
                    <a:schemeClr val="accent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Parish has integrated program to embrace and nurture families with young children.</a:t>
              </a:r>
            </a:p>
            <a:p>
              <a:pPr marL="304800" indent="-171450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AU" sz="1000" dirty="0">
                  <a:solidFill>
                    <a:schemeClr val="accent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Creche and Sunday School at worship</a:t>
              </a:r>
            </a:p>
            <a:p>
              <a:pPr marL="304800" indent="-171450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AU" sz="1000" dirty="0">
                  <a:solidFill>
                    <a:schemeClr val="accent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Wednesday inter-church toddlers’ group and coffee club</a:t>
              </a:r>
            </a:p>
            <a:p>
              <a:pPr marL="304800" indent="-171450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AU" sz="1000" dirty="0">
                  <a:solidFill>
                    <a:schemeClr val="accent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Rotating group dinner (early!) in homes with sharing on Christian parenthood</a:t>
              </a:r>
            </a:p>
          </p:txBody>
        </p:sp>
        <p:sp>
          <p:nvSpPr>
            <p:cNvPr id="4" name="Flowchart: Punched Tape 3">
              <a:extLst>
                <a:ext uri="{FF2B5EF4-FFF2-40B4-BE49-F238E27FC236}">
                  <a16:creationId xmlns:a16="http://schemas.microsoft.com/office/drawing/2014/main" id="{F637500A-4324-DD41-3E36-E07B2C239C50}"/>
                </a:ext>
              </a:extLst>
            </p:cNvPr>
            <p:cNvSpPr/>
            <p:nvPr/>
          </p:nvSpPr>
          <p:spPr>
            <a:xfrm rot="5400000">
              <a:off x="4843285" y="1652786"/>
              <a:ext cx="3760305" cy="4223606"/>
            </a:xfrm>
            <a:prstGeom prst="flowChartPunchedTap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Vision Preference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GB" dirty="0"/>
              <a:t>What is attractive about this vision?</a:t>
            </a:r>
          </a:p>
          <a:p>
            <a:pPr lvl="1"/>
            <a:r>
              <a:rPr lang="en-GB" dirty="0"/>
              <a:t>Will it meet our heartfelt desires? </a:t>
            </a:r>
          </a:p>
          <a:p>
            <a:pPr lvl="1"/>
            <a:r>
              <a:rPr lang="en-GB" dirty="0"/>
              <a:t>Does it reflect parrhesia?</a:t>
            </a:r>
          </a:p>
          <a:p>
            <a:pPr lvl="1"/>
            <a:r>
              <a:rPr lang="en-GB" dirty="0"/>
              <a:t>Is it realistic and achievable?</a:t>
            </a:r>
          </a:p>
        </p:txBody>
      </p:sp>
      <p:pic>
        <p:nvPicPr>
          <p:cNvPr id="6" name="Picture 5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0DAE983D-1A31-1B79-D3CA-D2941CAAD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812" y="1690689"/>
            <a:ext cx="2959100" cy="4438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Visioning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Vision that is:</a:t>
            </a:r>
          </a:p>
          <a:p>
            <a:pPr lvl="1"/>
            <a:r>
              <a:rPr lang="en-GB" b="1" dirty="0"/>
              <a:t>aspirational</a:t>
            </a:r>
            <a:r>
              <a:rPr lang="en-GB" dirty="0"/>
              <a:t> – </a:t>
            </a:r>
            <a:br>
              <a:rPr lang="en-GB" dirty="0"/>
            </a:br>
            <a:r>
              <a:rPr lang="en-GB" dirty="0"/>
              <a:t>beyond present horizons</a:t>
            </a:r>
          </a:p>
          <a:p>
            <a:pPr lvl="1"/>
            <a:r>
              <a:rPr lang="en-GB" b="1" dirty="0"/>
              <a:t>inspirational</a:t>
            </a:r>
            <a:r>
              <a:rPr lang="en-GB" dirty="0"/>
              <a:t> – </a:t>
            </a:r>
            <a:br>
              <a:rPr lang="en-GB" dirty="0"/>
            </a:br>
            <a:r>
              <a:rPr lang="en-GB" dirty="0"/>
              <a:t>emotionally spur us on</a:t>
            </a:r>
          </a:p>
        </p:txBody>
      </p:sp>
      <p:pic>
        <p:nvPicPr>
          <p:cNvPr id="3" name="Picture 2" descr="A picture containing person, computer, indoor&#10;&#10;Description automatically generated">
            <a:extLst>
              <a:ext uri="{FF2B5EF4-FFF2-40B4-BE49-F238E27FC236}">
                <a16:creationId xmlns:a16="http://schemas.microsoft.com/office/drawing/2014/main" id="{354C4477-D788-5EB0-FF3E-B5D7CEB74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122" y="2929688"/>
            <a:ext cx="4799476" cy="3199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8" y="2924401"/>
            <a:ext cx="5831868" cy="3276373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>
                <a:solidFill>
                  <a:schemeClr val="accent1"/>
                </a:solidFill>
              </a:rPr>
              <a:t>Have ears that will hear the prophetic voice</a:t>
            </a:r>
          </a:p>
        </p:txBody>
      </p:sp>
      <p:pic>
        <p:nvPicPr>
          <p:cNvPr id="3" name="Picture 2" descr="A person and person looking at each other&#10;&#10;Description automatically generated with low confidence">
            <a:extLst>
              <a:ext uri="{FF2B5EF4-FFF2-40B4-BE49-F238E27FC236}">
                <a16:creationId xmlns:a16="http://schemas.microsoft.com/office/drawing/2014/main" id="{DA0098E9-5F80-B826-6055-C1F5BD9E3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057" y="2924401"/>
            <a:ext cx="4834543" cy="322302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B5185D36-26CD-8D99-37E0-4923112A9A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75163" y="3219450"/>
            <a:ext cx="7716837" cy="2520690"/>
          </a:xfr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1000"/>
              </a:lnSpc>
              <a:tabLst>
                <a:tab pos="0" algn="l"/>
                <a:tab pos="36036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cap="none" dirty="0">
                <a:solidFill>
                  <a:schemeClr val="bg1"/>
                </a:solidFill>
              </a:rPr>
              <a:t>Thank you for completing </a:t>
            </a:r>
            <a:br>
              <a:rPr lang="en-GB" cap="none" dirty="0">
                <a:solidFill>
                  <a:schemeClr val="bg1"/>
                </a:solidFill>
              </a:rPr>
            </a:br>
            <a:r>
              <a:rPr lang="en-GB" cap="none" dirty="0">
                <a:solidFill>
                  <a:schemeClr val="bg1"/>
                </a:solidFill>
              </a:rPr>
              <a:t>Session 2: Visioning for Life</a:t>
            </a:r>
            <a:br>
              <a:rPr lang="en-GB" cap="none" dirty="0">
                <a:solidFill>
                  <a:schemeClr val="bg1"/>
                </a:solidFill>
              </a:rPr>
            </a:br>
            <a:br>
              <a:rPr lang="en-GB" cap="none" dirty="0">
                <a:solidFill>
                  <a:schemeClr val="bg1"/>
                </a:solidFill>
              </a:rPr>
            </a:br>
            <a:r>
              <a:rPr lang="en-GB" sz="2500" cap="none" dirty="0">
                <a:solidFill>
                  <a:schemeClr val="bg1"/>
                </a:solidFill>
              </a:rPr>
              <a:t>Sessions to follow: </a:t>
            </a:r>
            <a:br>
              <a:rPr lang="en-GB" sz="2500" cap="none" dirty="0">
                <a:solidFill>
                  <a:schemeClr val="bg1"/>
                </a:solidFill>
              </a:rPr>
            </a:br>
            <a:r>
              <a:rPr lang="en-GB" sz="2500" cap="none" dirty="0">
                <a:solidFill>
                  <a:schemeClr val="bg1"/>
                </a:solidFill>
              </a:rPr>
              <a:t>3.	Realising the Vision</a:t>
            </a:r>
            <a:br>
              <a:rPr lang="en-GB" sz="2500" cap="none" dirty="0">
                <a:solidFill>
                  <a:schemeClr val="bg1"/>
                </a:solidFill>
              </a:rPr>
            </a:br>
            <a:r>
              <a:rPr lang="en-GB" sz="2500" cap="none" dirty="0">
                <a:solidFill>
                  <a:schemeClr val="bg1"/>
                </a:solidFill>
              </a:rPr>
              <a:t>4.	Sustaining New Life</a:t>
            </a:r>
          </a:p>
        </p:txBody>
      </p:sp>
    </p:spTree>
    <p:extLst>
      <p:ext uri="{BB962C8B-B14F-4D97-AF65-F5344CB8AC3E}">
        <p14:creationId xmlns:p14="http://schemas.microsoft.com/office/powerpoint/2010/main" val="420322575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86A34B4C-323C-0BBC-CEC4-A7BF360B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2254250"/>
            <a:ext cx="78660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COMPREHENSIVE PLANNING PROCESS</a:t>
            </a:r>
          </a:p>
          <a:p>
            <a:pPr eaLnBrk="1" hangingPunct="1"/>
            <a:r>
              <a:rPr lang="en-AU" alt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Session 3: Realising the Vision</a:t>
            </a:r>
          </a:p>
          <a:p>
            <a:pPr eaLnBrk="1" hangingPunct="1"/>
            <a:endParaRPr lang="en-AU" alt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alt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44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ath3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675" y="2353355"/>
            <a:ext cx="697865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1ECB0A5-C623-D602-185C-803607D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Session 3: Realising the Vision</a:t>
            </a:r>
            <a:br>
              <a:rPr lang="en-AU" altLang="en-US" dirty="0"/>
            </a:br>
            <a:endParaRPr lang="en-A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FFEA06-57A0-6E13-CE87-9223F0954AE3}"/>
              </a:ext>
            </a:extLst>
          </p:cNvPr>
          <p:cNvSpPr/>
          <p:nvPr/>
        </p:nvSpPr>
        <p:spPr>
          <a:xfrm>
            <a:off x="4955406" y="4898494"/>
            <a:ext cx="2281188" cy="1405329"/>
          </a:xfrm>
          <a:prstGeom prst="ellipse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Realising the Vision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8" y="2924401"/>
            <a:ext cx="6472691" cy="3276373"/>
          </a:xfrm>
        </p:spPr>
        <p:txBody>
          <a:bodyPr/>
          <a:lstStyle/>
          <a:p>
            <a:pPr lvl="1"/>
            <a:r>
              <a:rPr lang="en-GB" dirty="0"/>
              <a:t>Plan the goals and steps that will make the vision a reality</a:t>
            </a:r>
          </a:p>
          <a:p>
            <a:pPr lvl="1"/>
            <a:r>
              <a:rPr lang="en-GB" dirty="0"/>
              <a:t>Adapt the organisational structure of the local church to support our goals and steps</a:t>
            </a:r>
          </a:p>
        </p:txBody>
      </p:sp>
      <p:pic>
        <p:nvPicPr>
          <p:cNvPr id="4" name="Picture 3" descr="A picture containing person, dish&#10;&#10;Description automatically generated">
            <a:extLst>
              <a:ext uri="{FF2B5EF4-FFF2-40B4-BE49-F238E27FC236}">
                <a16:creationId xmlns:a16="http://schemas.microsoft.com/office/drawing/2014/main" id="{139F25B8-1C9F-C9FB-75DB-346F56CF1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499" y="1690689"/>
            <a:ext cx="2959099" cy="443864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Planning Principles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GB"/>
              <a:t>Positive principle</a:t>
            </a:r>
          </a:p>
          <a:p>
            <a:pPr lvl="1"/>
            <a:r>
              <a:rPr lang="en-GB"/>
              <a:t>Proximity principle</a:t>
            </a:r>
          </a:p>
          <a:p>
            <a:pPr lvl="1"/>
            <a:r>
              <a:rPr lang="en-GB"/>
              <a:t>Partnership principle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542" y="2771887"/>
            <a:ext cx="67945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1: SEARCHING FOR LIFE</a:t>
            </a:r>
          </a:p>
        </p:txBody>
      </p:sp>
      <p:pic>
        <p:nvPicPr>
          <p:cNvPr id="9224" name="Picture 8" descr="path3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439" y="2705126"/>
            <a:ext cx="697865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A4FAE53-18F8-DBA1-FD83-FA7675BAE083}"/>
              </a:ext>
            </a:extLst>
          </p:cNvPr>
          <p:cNvSpPr/>
          <p:nvPr/>
        </p:nvSpPr>
        <p:spPr>
          <a:xfrm>
            <a:off x="4985886" y="2705126"/>
            <a:ext cx="2281188" cy="1405329"/>
          </a:xfrm>
          <a:prstGeom prst="ellipse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Realising the Vision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9" y="2924401"/>
            <a:ext cx="5154158" cy="327637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Goals are the steps we take to move us from our reality towards our Vision</a:t>
            </a:r>
          </a:p>
        </p:txBody>
      </p:sp>
      <p:pic>
        <p:nvPicPr>
          <p:cNvPr id="3" name="Picture 2" descr="A picture containing person, arm&#10;&#10;Description automatically generated">
            <a:extLst>
              <a:ext uri="{FF2B5EF4-FFF2-40B4-BE49-F238E27FC236}">
                <a16:creationId xmlns:a16="http://schemas.microsoft.com/office/drawing/2014/main" id="{3E7F8F4D-8536-621D-6425-E8873EBF7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897" y="1422798"/>
            <a:ext cx="5302704" cy="4706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Goals are SMART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8" y="2924401"/>
            <a:ext cx="11085512" cy="3080431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</a:t>
            </a:r>
            <a:r>
              <a:rPr lang="en-GB" dirty="0">
                <a:solidFill>
                  <a:schemeClr val="accent1"/>
                </a:solidFill>
              </a:rPr>
              <a:t>pecific</a:t>
            </a:r>
          </a:p>
          <a:p>
            <a:r>
              <a:rPr lang="en-GB" b="1" dirty="0">
                <a:solidFill>
                  <a:schemeClr val="accent1"/>
                </a:solidFill>
              </a:rPr>
              <a:t>M</a:t>
            </a:r>
            <a:r>
              <a:rPr lang="en-GB" dirty="0">
                <a:solidFill>
                  <a:schemeClr val="accent1"/>
                </a:solidFill>
              </a:rPr>
              <a:t>easurable</a:t>
            </a:r>
          </a:p>
          <a:p>
            <a:r>
              <a:rPr lang="en-GB" b="1" dirty="0">
                <a:solidFill>
                  <a:schemeClr val="accent1"/>
                </a:solidFill>
              </a:rPr>
              <a:t>A</a:t>
            </a:r>
            <a:r>
              <a:rPr lang="en-GB" dirty="0">
                <a:solidFill>
                  <a:schemeClr val="accent1"/>
                </a:solidFill>
              </a:rPr>
              <a:t>chievable</a:t>
            </a:r>
          </a:p>
          <a:p>
            <a:r>
              <a:rPr lang="en-GB" b="1" dirty="0">
                <a:solidFill>
                  <a:schemeClr val="accent1"/>
                </a:solidFill>
              </a:rPr>
              <a:t>R</a:t>
            </a:r>
            <a:r>
              <a:rPr lang="en-GB" dirty="0">
                <a:solidFill>
                  <a:schemeClr val="accent1"/>
                </a:solidFill>
              </a:rPr>
              <a:t>elevant</a:t>
            </a:r>
          </a:p>
          <a:p>
            <a:r>
              <a:rPr lang="en-GB" b="1" dirty="0">
                <a:solidFill>
                  <a:schemeClr val="accent1"/>
                </a:solidFill>
              </a:rPr>
              <a:t>T</a:t>
            </a:r>
            <a:r>
              <a:rPr lang="en-GB" dirty="0">
                <a:solidFill>
                  <a:schemeClr val="accent1"/>
                </a:solidFill>
              </a:rPr>
              <a:t>ime bound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D7A0B55-8C9C-5EE2-A942-8B55BF4E8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816" y="1686088"/>
            <a:ext cx="5868784" cy="44491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Realising the Vision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8" y="2924401"/>
            <a:ext cx="6900054" cy="3276373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Do any of these goals get in the way of other goals?</a:t>
            </a:r>
          </a:p>
          <a:p>
            <a:pPr lvl="1"/>
            <a:r>
              <a:rPr lang="en-GB" dirty="0"/>
              <a:t>Prioritise the goals to fit our resources.</a:t>
            </a:r>
          </a:p>
          <a:p>
            <a:pPr lvl="1"/>
            <a:r>
              <a:rPr lang="en-GB" dirty="0"/>
              <a:t>Develop Strategies for each goal – </a:t>
            </a:r>
            <a:br>
              <a:rPr lang="en-GB" dirty="0"/>
            </a:br>
            <a:r>
              <a:rPr lang="en-GB" dirty="0"/>
              <a:t>Who is going to do What? When? How?</a:t>
            </a:r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CFBCA4D8-76B7-F1A5-EF23-5CF024ADA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8293" y="2924401"/>
            <a:ext cx="4090304" cy="32049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B5185D36-26CD-8D99-37E0-4923112A9A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75163" y="3219450"/>
            <a:ext cx="7716837" cy="2254592"/>
          </a:xfr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1000"/>
              </a:lnSpc>
              <a:tabLst>
                <a:tab pos="0" algn="l"/>
                <a:tab pos="36036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cap="none" dirty="0">
                <a:solidFill>
                  <a:schemeClr val="bg1"/>
                </a:solidFill>
              </a:rPr>
              <a:t>Thank you for completing </a:t>
            </a:r>
            <a:br>
              <a:rPr lang="en-GB" cap="none" dirty="0">
                <a:solidFill>
                  <a:schemeClr val="bg1"/>
                </a:solidFill>
              </a:rPr>
            </a:br>
            <a:r>
              <a:rPr lang="en-GB" cap="none" dirty="0">
                <a:solidFill>
                  <a:schemeClr val="bg1"/>
                </a:solidFill>
              </a:rPr>
              <a:t>Session 3: Realising the Vision</a:t>
            </a:r>
            <a:br>
              <a:rPr lang="en-GB" cap="none" dirty="0">
                <a:solidFill>
                  <a:schemeClr val="bg1"/>
                </a:solidFill>
              </a:rPr>
            </a:br>
            <a:br>
              <a:rPr lang="en-GB" cap="none" dirty="0">
                <a:solidFill>
                  <a:schemeClr val="bg1"/>
                </a:solidFill>
              </a:rPr>
            </a:br>
            <a:r>
              <a:rPr lang="en-GB" sz="2500" cap="none" dirty="0">
                <a:solidFill>
                  <a:schemeClr val="bg1"/>
                </a:solidFill>
              </a:rPr>
              <a:t>Sessions to follow: </a:t>
            </a:r>
            <a:br>
              <a:rPr lang="en-GB" sz="2500" cap="none" dirty="0">
                <a:solidFill>
                  <a:schemeClr val="bg1"/>
                </a:solidFill>
              </a:rPr>
            </a:br>
            <a:r>
              <a:rPr lang="en-GB" sz="2500" cap="none" dirty="0">
                <a:solidFill>
                  <a:schemeClr val="bg1"/>
                </a:solidFill>
              </a:rPr>
              <a:t>4.	Sustaining New Life</a:t>
            </a:r>
          </a:p>
        </p:txBody>
      </p:sp>
    </p:spTree>
    <p:extLst>
      <p:ext uri="{BB962C8B-B14F-4D97-AF65-F5344CB8AC3E}">
        <p14:creationId xmlns:p14="http://schemas.microsoft.com/office/powerpoint/2010/main" val="141369892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86A34B4C-323C-0BBC-CEC4-A7BF360B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2254250"/>
            <a:ext cx="78660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COMPREHENSIVE PLANNING PROCESS</a:t>
            </a:r>
          </a:p>
          <a:p>
            <a:pPr eaLnBrk="1" hangingPunct="1"/>
            <a:r>
              <a:rPr lang="en-AU" alt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Session 4: Sustaining New Life</a:t>
            </a:r>
          </a:p>
          <a:p>
            <a:pPr eaLnBrk="1" hangingPunct="1"/>
            <a:endParaRPr lang="en-AU" alt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alt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39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Sustaining New Life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A1F48-8A0F-2B2E-165B-EE09E15B93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089" y="2924401"/>
            <a:ext cx="6638202" cy="3276373"/>
          </a:xfrm>
        </p:spPr>
        <p:txBody>
          <a:bodyPr/>
          <a:lstStyle/>
          <a:p>
            <a:r>
              <a:rPr lang="en-AU" b="1" dirty="0">
                <a:solidFill>
                  <a:schemeClr val="accent1"/>
                </a:solidFill>
              </a:rPr>
              <a:t>“</a:t>
            </a:r>
            <a:r>
              <a:rPr lang="en-AU" b="1" i="1" dirty="0">
                <a:solidFill>
                  <a:schemeClr val="accent1"/>
                </a:solidFill>
              </a:rPr>
              <a:t>I came that they might have life and have it to the full.” </a:t>
            </a:r>
            <a:r>
              <a:rPr lang="en-AU" b="1" dirty="0">
                <a:solidFill>
                  <a:schemeClr val="accent1"/>
                </a:solidFill>
              </a:rPr>
              <a:t>John 10:10</a:t>
            </a:r>
          </a:p>
          <a:p>
            <a:r>
              <a:rPr lang="en-AU" dirty="0"/>
              <a:t>Sustaining new Life – </a:t>
            </a:r>
            <a:br>
              <a:rPr lang="en-AU" dirty="0"/>
            </a:br>
            <a:r>
              <a:rPr lang="en-AU" dirty="0"/>
              <a:t>sustaining abundant Life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 descr="A picture containing clothing, person, standing&#10;&#10;Description automatically generated">
            <a:extLst>
              <a:ext uri="{FF2B5EF4-FFF2-40B4-BE49-F238E27FC236}">
                <a16:creationId xmlns:a16="http://schemas.microsoft.com/office/drawing/2014/main" id="{C9AB9177-89A8-7556-9239-4F8C7827C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767" y="1694092"/>
            <a:ext cx="2956831" cy="443524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path3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517" y="2475820"/>
            <a:ext cx="697865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5A307-1FEA-5FC5-9FC5-944AC45F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Session 4: Sustaining New Life</a:t>
            </a:r>
            <a:br>
              <a:rPr lang="en-AU" altLang="en-US" dirty="0"/>
            </a:br>
            <a:endParaRPr lang="en-AU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8A6EF3-8F04-0A6B-4790-9A7F5CC27F66}"/>
              </a:ext>
            </a:extLst>
          </p:cNvPr>
          <p:cNvSpPr/>
          <p:nvPr/>
        </p:nvSpPr>
        <p:spPr>
          <a:xfrm>
            <a:off x="2626517" y="3757530"/>
            <a:ext cx="2281188" cy="1405329"/>
          </a:xfrm>
          <a:prstGeom prst="ellipse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Planning Principles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CE191-4F8C-501C-A3C3-E6A15A73AC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AU" dirty="0"/>
              <a:t>Positive principle</a:t>
            </a:r>
          </a:p>
          <a:p>
            <a:pPr lvl="1"/>
            <a:r>
              <a:rPr lang="en-AU" dirty="0"/>
              <a:t>Proximity principle</a:t>
            </a:r>
          </a:p>
          <a:p>
            <a:pPr lvl="1"/>
            <a:r>
              <a:rPr lang="en-AU" dirty="0"/>
              <a:t>Partnership principle</a:t>
            </a:r>
          </a:p>
          <a:p>
            <a:endParaRPr lang="en-AU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138" y="2922046"/>
            <a:ext cx="6220279" cy="327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Sustaining New Life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7" y="2924401"/>
            <a:ext cx="6138105" cy="3276373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Put in place processes to learn, adjust, innovate as we implement </a:t>
            </a:r>
          </a:p>
          <a:p>
            <a:pPr lvl="1"/>
            <a:r>
              <a:rPr lang="en-GB" dirty="0"/>
              <a:t>Decide how we will know when we have been successful</a:t>
            </a:r>
          </a:p>
          <a:p>
            <a:pPr lvl="1"/>
            <a:r>
              <a:rPr lang="en-GB" dirty="0"/>
              <a:t>Plan a Church Life Survey in the future to update and track progress</a:t>
            </a:r>
          </a:p>
        </p:txBody>
      </p:sp>
      <p:pic>
        <p:nvPicPr>
          <p:cNvPr id="4" name="Picture 3" descr="A picture containing person, indoor, people&#10;&#10;Description automatically generated">
            <a:extLst>
              <a:ext uri="{FF2B5EF4-FFF2-40B4-BE49-F238E27FC236}">
                <a16:creationId xmlns:a16="http://schemas.microsoft.com/office/drawing/2014/main" id="{EFA4069D-3AAE-C15F-C34F-7924DD2F5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157" y="2924401"/>
            <a:ext cx="4272442" cy="320493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Sustaining New Life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Set up four teams to:</a:t>
            </a:r>
          </a:p>
          <a:p>
            <a:pPr lvl="1"/>
            <a:r>
              <a:rPr lang="en-GB" dirty="0"/>
              <a:t>Communicate the plan</a:t>
            </a:r>
          </a:p>
          <a:p>
            <a:pPr lvl="1"/>
            <a:r>
              <a:rPr lang="en-GB" dirty="0"/>
              <a:t>Celebrate the achievements</a:t>
            </a:r>
          </a:p>
          <a:p>
            <a:pPr lvl="1"/>
            <a:r>
              <a:rPr lang="en-GB" dirty="0"/>
              <a:t>Monitor the implementation</a:t>
            </a:r>
          </a:p>
          <a:p>
            <a:pPr lvl="1"/>
            <a:r>
              <a:rPr lang="en-GB" dirty="0"/>
              <a:t>Evaluate the outcomes</a:t>
            </a:r>
          </a:p>
        </p:txBody>
      </p:sp>
      <p:pic>
        <p:nvPicPr>
          <p:cNvPr id="3" name="Picture 2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1251049D-E2CC-A6F2-EA6E-6BFF5AAEA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738" y="2924400"/>
            <a:ext cx="5521860" cy="320493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C607E-0EFA-3A54-2B29-87EB8FBA41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087" y="1690688"/>
            <a:ext cx="6938055" cy="463094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Jesus Christ and his promise of life, his presence as life, is at the core of every congregation</a:t>
            </a:r>
          </a:p>
          <a:p>
            <a:r>
              <a:rPr lang="en-AU" dirty="0"/>
              <a:t>In the midst of all our communities Jesus is:</a:t>
            </a:r>
          </a:p>
          <a:p>
            <a:pPr lvl="1"/>
            <a:r>
              <a:rPr lang="en-AU" dirty="0"/>
              <a:t> the Bread of life (John 6:35)</a:t>
            </a:r>
          </a:p>
          <a:p>
            <a:pPr lvl="1"/>
            <a:r>
              <a:rPr lang="en-AU" dirty="0"/>
              <a:t> the Way, the Truth and the Life (John 14:6)</a:t>
            </a:r>
          </a:p>
          <a:p>
            <a:pPr lvl="1"/>
            <a:r>
              <a:rPr lang="en-AU" dirty="0"/>
              <a:t> the Resurrection and the Life (John 11:25)</a:t>
            </a:r>
          </a:p>
          <a:p>
            <a:pPr lvl="1"/>
            <a:r>
              <a:rPr lang="en-AU" dirty="0"/>
              <a:t> the Living Water (John 4:11)</a:t>
            </a:r>
          </a:p>
          <a:p>
            <a:pPr lvl="1"/>
            <a:r>
              <a:rPr lang="en-AU" dirty="0"/>
              <a:t> the Light of Life (John 8:12)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 descr="A person standing in front of a flag&#10;&#10;Description automatically generated with low confidence">
            <a:extLst>
              <a:ext uri="{FF2B5EF4-FFF2-40B4-BE49-F238E27FC236}">
                <a16:creationId xmlns:a16="http://schemas.microsoft.com/office/drawing/2014/main" id="{E15635DD-2B78-C4BC-7520-BB5E0DE94E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1619" y="1690688"/>
            <a:ext cx="4086979" cy="443647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Sustaining New Life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…keep the dream alive</a:t>
            </a:r>
          </a:p>
        </p:txBody>
      </p:sp>
      <p:pic>
        <p:nvPicPr>
          <p:cNvPr id="4" name="Picture 3" descr="Two people sitting on a log by a lake&#10;&#10;Description automatically generated with low confidence">
            <a:extLst>
              <a:ext uri="{FF2B5EF4-FFF2-40B4-BE49-F238E27FC236}">
                <a16:creationId xmlns:a16="http://schemas.microsoft.com/office/drawing/2014/main" id="{464562FE-8FD5-D05D-7BE8-CD13CE0BC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403" y="1690689"/>
            <a:ext cx="5918198" cy="443864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B5185D36-26CD-8D99-37E0-4923112A9A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75163" y="3798888"/>
            <a:ext cx="7716837" cy="1862498"/>
          </a:xfr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cap="none" dirty="0">
                <a:solidFill>
                  <a:schemeClr val="bg1"/>
                </a:solidFill>
              </a:rPr>
              <a:t>Thank you for completing </a:t>
            </a:r>
            <a:br>
              <a:rPr lang="en-GB" cap="none" dirty="0">
                <a:solidFill>
                  <a:schemeClr val="bg1"/>
                </a:solidFill>
              </a:rPr>
            </a:br>
            <a:r>
              <a:rPr lang="en-GB" cap="none" dirty="0">
                <a:solidFill>
                  <a:schemeClr val="bg1"/>
                </a:solidFill>
              </a:rPr>
              <a:t>Session 4: Sustaining New Life</a:t>
            </a:r>
            <a:br>
              <a:rPr lang="en-GB" cap="none" dirty="0">
                <a:solidFill>
                  <a:schemeClr val="bg1"/>
                </a:solidFill>
              </a:rPr>
            </a:br>
            <a:br>
              <a:rPr lang="en-GB" cap="none" dirty="0">
                <a:solidFill>
                  <a:schemeClr val="bg1"/>
                </a:solidFill>
              </a:rPr>
            </a:br>
            <a:r>
              <a:rPr lang="en-GB" sz="2800" cap="none" dirty="0">
                <a:solidFill>
                  <a:schemeClr val="bg1"/>
                </a:solidFill>
              </a:rPr>
              <a:t>That completes the Comprehensive Planning Process</a:t>
            </a:r>
            <a:endParaRPr lang="en-GB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53373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CFC039-D30C-DD2B-5C1C-61EB5B2DF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3131" y="4706712"/>
            <a:ext cx="5498869" cy="189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C1AB3-D6DF-A9B6-6366-6010CE69A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4078" y="3476554"/>
            <a:ext cx="26479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00B0-4BA7-D5C2-F664-6AA3C4E10A3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54488" y="6064250"/>
            <a:ext cx="8037512" cy="873125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bg1"/>
                </a:solidFill>
              </a:rPr>
              <a:t>info@ncls.org.au  |  02 9139 2525  |  ncls.org.au</a:t>
            </a:r>
          </a:p>
          <a:p>
            <a:pPr algn="ctr"/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CA2029E-2A65-E4D1-1F19-BAEB7B2C0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588" y="3678733"/>
            <a:ext cx="2743200" cy="82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3377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FOR LIFE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7E86C-1391-BBFE-24F5-6D8ADA038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088" y="2924401"/>
            <a:ext cx="6166530" cy="3276373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“</a:t>
            </a:r>
            <a:r>
              <a:rPr lang="en-AU" b="1" i="1" dirty="0">
                <a:solidFill>
                  <a:schemeClr val="accent1"/>
                </a:solidFill>
              </a:rPr>
              <a:t>I came that they might have life and have it to the full.” </a:t>
            </a:r>
            <a:r>
              <a:rPr lang="en-AU" b="1" dirty="0">
                <a:solidFill>
                  <a:schemeClr val="accent1"/>
                </a:solidFill>
              </a:rPr>
              <a:t>John 10:10</a:t>
            </a:r>
            <a:endParaRPr lang="en-AU" dirty="0"/>
          </a:p>
          <a:p>
            <a:r>
              <a:rPr lang="en-AU" dirty="0"/>
              <a:t>Where do we see the Life?</a:t>
            </a:r>
          </a:p>
          <a:p>
            <a:r>
              <a:rPr lang="en-AU" dirty="0"/>
              <a:t>Where do we see the Life in abundance?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9" name="Picture 8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F7CF1DFD-9EDB-EA5B-C5FA-96144CBCE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192" y="2924401"/>
            <a:ext cx="4807406" cy="320493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LIFE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573088" y="2924401"/>
            <a:ext cx="6120637" cy="3276373"/>
          </a:xfrm>
        </p:spPr>
        <p:txBody>
          <a:bodyPr/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dirty="0"/>
              <a:t>One on one sharing stories of “the best” and what gives life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dirty="0"/>
              <a:t>Small groups discerning themes, core images, locating positive energy for change</a:t>
            </a:r>
          </a:p>
        </p:txBody>
      </p:sp>
      <p:pic>
        <p:nvPicPr>
          <p:cNvPr id="7" name="Picture 6" descr="A group of people talking&#10;&#10;Description automatically generated with medium confidence">
            <a:extLst>
              <a:ext uri="{FF2B5EF4-FFF2-40B4-BE49-F238E27FC236}">
                <a16:creationId xmlns:a16="http://schemas.microsoft.com/office/drawing/2014/main" id="{69BB645F-9B6E-725B-1F87-24B634D97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764" y="2924402"/>
            <a:ext cx="4899740" cy="320493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Searching for Life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573089" y="2924401"/>
            <a:ext cx="6686694" cy="3276373"/>
          </a:xfrm>
        </p:spPr>
        <p:txBody>
          <a:bodyPr/>
          <a:lstStyle/>
          <a:p>
            <a:r>
              <a:rPr lang="en-GB" dirty="0"/>
              <a:t>Interview one another:</a:t>
            </a:r>
          </a:p>
          <a:p>
            <a:pPr lvl="1"/>
            <a:r>
              <a:rPr lang="en-GB" dirty="0"/>
              <a:t>“Where have you found life in this church community?”</a:t>
            </a:r>
          </a:p>
          <a:p>
            <a:pPr lvl="1"/>
            <a:r>
              <a:rPr lang="en-GB" dirty="0"/>
              <a:t>“When is our church community at its best?” </a:t>
            </a:r>
          </a:p>
          <a:p>
            <a:endParaRPr lang="en-GB" dirty="0"/>
          </a:p>
        </p:txBody>
      </p:sp>
      <p:pic>
        <p:nvPicPr>
          <p:cNvPr id="2" name="Picture 1" descr="A person and person smiling&#10;&#10;Description automatically generated with low confidence">
            <a:extLst>
              <a:ext uri="{FF2B5EF4-FFF2-40B4-BE49-F238E27FC236}">
                <a16:creationId xmlns:a16="http://schemas.microsoft.com/office/drawing/2014/main" id="{9E8765DC-69BC-260E-AF11-1CBC6D609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6171" y="1690689"/>
            <a:ext cx="4142741" cy="4438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LIFE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573088" y="2924401"/>
            <a:ext cx="5570537" cy="327637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Small Group Discernment:</a:t>
            </a:r>
          </a:p>
          <a:p>
            <a:pPr lvl="1"/>
            <a:r>
              <a:rPr lang="en-GB" dirty="0"/>
              <a:t>“Where are the sources of Life in our church community?”</a:t>
            </a:r>
          </a:p>
        </p:txBody>
      </p:sp>
      <p:pic>
        <p:nvPicPr>
          <p:cNvPr id="3" name="Picture 2" descr="A picture containing person, indoor, people&#10;&#10;Description automatically generated">
            <a:extLst>
              <a:ext uri="{FF2B5EF4-FFF2-40B4-BE49-F238E27FC236}">
                <a16:creationId xmlns:a16="http://schemas.microsoft.com/office/drawing/2014/main" id="{9ED838CD-80F9-496D-72D0-8ECA1D27D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3052" y="2924401"/>
            <a:ext cx="4455546" cy="320516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LIFE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573088" y="2924401"/>
            <a:ext cx="5672591" cy="327637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Presentation &amp; Discussion:</a:t>
            </a:r>
          </a:p>
          <a:p>
            <a:pPr lvl="1"/>
            <a:r>
              <a:rPr lang="en-GB" dirty="0"/>
              <a:t>Our Church Life Profile shows our survey results</a:t>
            </a:r>
          </a:p>
        </p:txBody>
      </p:sp>
      <p:pic>
        <p:nvPicPr>
          <p:cNvPr id="3" name="Picture 2" descr="Website&#10;&#10;Description automatically generated with low confidence">
            <a:extLst>
              <a:ext uri="{FF2B5EF4-FFF2-40B4-BE49-F238E27FC236}">
                <a16:creationId xmlns:a16="http://schemas.microsoft.com/office/drawing/2014/main" id="{5B16E491-9F1F-C404-F6FC-C8C7C951F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34" t="9827" r="17787" b="6368"/>
          <a:stretch/>
        </p:blipFill>
        <p:spPr>
          <a:xfrm>
            <a:off x="8291315" y="1507316"/>
            <a:ext cx="3616668" cy="497049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NCLS">
      <a:dk1>
        <a:sysClr val="windowText" lastClr="000000"/>
      </a:dk1>
      <a:lt1>
        <a:sysClr val="window" lastClr="FFFFFF"/>
      </a:lt1>
      <a:dk2>
        <a:srgbClr val="072B67"/>
      </a:dk2>
      <a:lt2>
        <a:srgbClr val="E46C14"/>
      </a:lt2>
      <a:accent1>
        <a:srgbClr val="072B67"/>
      </a:accent1>
      <a:accent2>
        <a:srgbClr val="E46C14"/>
      </a:accent2>
      <a:accent3>
        <a:srgbClr val="072B67"/>
      </a:accent3>
      <a:accent4>
        <a:srgbClr val="E46C14"/>
      </a:accent4>
      <a:accent5>
        <a:srgbClr val="072B67"/>
      </a:accent5>
      <a:accent6>
        <a:srgbClr val="E46C14"/>
      </a:accent6>
      <a:hlink>
        <a:srgbClr val="0563C1"/>
      </a:hlink>
      <a:folHlink>
        <a:srgbClr val="954F72"/>
      </a:folHlink>
    </a:clrScheme>
    <a:fontScheme name="NCL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1FD156E3C364CAFC0AEAFC1DF9292" ma:contentTypeVersion="16" ma:contentTypeDescription="Create a new document." ma:contentTypeScope="" ma:versionID="a02d6f2238178b38e736083ed12ead4d">
  <xsd:schema xmlns:xsd="http://www.w3.org/2001/XMLSchema" xmlns:xs="http://www.w3.org/2001/XMLSchema" xmlns:p="http://schemas.microsoft.com/office/2006/metadata/properties" xmlns:ns2="3bbce192-3a8b-438f-8621-ca2218f3fa53" xmlns:ns3="7a75c865-87d5-4926-b8c1-efe2a572ee93" targetNamespace="http://schemas.microsoft.com/office/2006/metadata/properties" ma:root="true" ma:fieldsID="513bde8d5e10c2aa5db22e60363d6326" ns2:_="" ns3:_="">
    <xsd:import namespace="3bbce192-3a8b-438f-8621-ca2218f3fa53"/>
    <xsd:import namespace="7a75c865-87d5-4926-b8c1-efe2a572ee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ce192-3a8b-438f-8621-ca2218f3f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cff286f-be27-45d3-8446-489375ff91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5c865-87d5-4926-b8c1-efe2a572ee9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e46927-00ac-409d-aa06-bfa1c6348209}" ma:internalName="TaxCatchAll" ma:showField="CatchAllData" ma:web="7a75c865-87d5-4926-b8c1-efe2a572ee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99B45D-3D14-4DCC-B89C-48C7FF5DD9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ce192-3a8b-438f-8621-ca2218f3fa53"/>
    <ds:schemaRef ds:uri="7a75c865-87d5-4926-b8c1-efe2a572ee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31BDF5-9688-4DE2-A7B3-163E9D9B56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1004</Words>
  <Application>Microsoft Office PowerPoint</Application>
  <PresentationFormat>Widescreen</PresentationFormat>
  <Paragraphs>135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SESSION 1: SEARCHING FOR LIFE</vt:lpstr>
      <vt:lpstr> </vt:lpstr>
      <vt:lpstr>LOOK FOR LIFE</vt:lpstr>
      <vt:lpstr>SEARCHING FOR LIFE</vt:lpstr>
      <vt:lpstr>Searching for Life</vt:lpstr>
      <vt:lpstr>SEARCHING FOR LIFE</vt:lpstr>
      <vt:lpstr>SEARCHING FOR LIFE</vt:lpstr>
      <vt:lpstr>SEARCHING FOR LIFE</vt:lpstr>
      <vt:lpstr>Thank you for completing  Session 1: Searching for Life  Sessions to follow:  2. Visioning for Life 3. Realising the Vision 4. Sustaining New Life </vt:lpstr>
      <vt:lpstr>PowerPoint Presentation</vt:lpstr>
      <vt:lpstr>Session 2: Visioning for Life</vt:lpstr>
      <vt:lpstr>Lead for Life</vt:lpstr>
      <vt:lpstr>Visioning for Life</vt:lpstr>
      <vt:lpstr>Visioning</vt:lpstr>
      <vt:lpstr>Imagination</vt:lpstr>
      <vt:lpstr>Visioning</vt:lpstr>
      <vt:lpstr>Vision Statements</vt:lpstr>
      <vt:lpstr>Parrhesia</vt:lpstr>
      <vt:lpstr>Visioning</vt:lpstr>
      <vt:lpstr>Vision Preference</vt:lpstr>
      <vt:lpstr>Visioning</vt:lpstr>
      <vt:lpstr> </vt:lpstr>
      <vt:lpstr>Thank you for completing  Session 2: Visioning for Life  Sessions to follow:  3. Realising the Vision 4. Sustaining New Life</vt:lpstr>
      <vt:lpstr>PowerPoint Presentation</vt:lpstr>
      <vt:lpstr>Session 3: Realising the Vision </vt:lpstr>
      <vt:lpstr>Realising the Vision</vt:lpstr>
      <vt:lpstr>Key Planning Principles</vt:lpstr>
      <vt:lpstr>Realising the Vision</vt:lpstr>
      <vt:lpstr>Goals are SMART</vt:lpstr>
      <vt:lpstr>Realising the Vision</vt:lpstr>
      <vt:lpstr>Thank you for completing  Session 3: Realising the Vision  Sessions to follow:  4. Sustaining New Life</vt:lpstr>
      <vt:lpstr>PowerPoint Presentation</vt:lpstr>
      <vt:lpstr>Sustaining New Life</vt:lpstr>
      <vt:lpstr>Session 4: Sustaining New Life </vt:lpstr>
      <vt:lpstr>Key Planning Principles</vt:lpstr>
      <vt:lpstr>Sustaining New Life</vt:lpstr>
      <vt:lpstr>Sustaining New Life</vt:lpstr>
      <vt:lpstr>Sustaining New Life</vt:lpstr>
      <vt:lpstr>Thank you for completing  Session 4: Sustaining New Life  That completes the Comprehensive Planning 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T</dc:creator>
  <cp:lastModifiedBy>Jane Woodham</cp:lastModifiedBy>
  <cp:revision>50</cp:revision>
  <dcterms:created xsi:type="dcterms:W3CDTF">2021-09-02T00:32:49Z</dcterms:created>
  <dcterms:modified xsi:type="dcterms:W3CDTF">2022-11-03T04:48:09Z</dcterms:modified>
</cp:coreProperties>
</file>